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75" r:id="rId2"/>
    <p:sldId id="273" r:id="rId3"/>
    <p:sldId id="257" r:id="rId4"/>
    <p:sldId id="262" r:id="rId5"/>
    <p:sldId id="258" r:id="rId6"/>
    <p:sldId id="259" r:id="rId7"/>
    <p:sldId id="260" r:id="rId8"/>
    <p:sldId id="261" r:id="rId9"/>
    <p:sldId id="263" r:id="rId10"/>
    <p:sldId id="266" r:id="rId11"/>
    <p:sldId id="267" r:id="rId12"/>
    <p:sldId id="269" r:id="rId13"/>
    <p:sldId id="264" r:id="rId14"/>
    <p:sldId id="268" r:id="rId15"/>
    <p:sldId id="270" r:id="rId16"/>
    <p:sldId id="271" r:id="rId17"/>
    <p:sldId id="265" r:id="rId18"/>
    <p:sldId id="274" r:id="rId19"/>
    <p:sldId id="284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86" d="100"/>
          <a:sy n="86" d="100"/>
        </p:scale>
        <p:origin x="-1760" y="-104"/>
      </p:cViewPr>
      <p:guideLst>
        <p:guide orient="horz" pos="2351"/>
        <p:guide pos="50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70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2788A-C325-124E-B9B5-0C8832535BE2}" type="datetimeFigureOut">
              <a:rPr lang="en-US" smtClean="0"/>
              <a:t>9/12/18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654A7-CDD9-AA42-889B-981E546B0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93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FB422-FF82-8345-B4EC-2E4C7DD6D076}" type="datetimeFigureOut">
              <a:rPr lang="en-US" smtClean="0"/>
              <a:t>9/12/18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93A04-E30C-D241-9032-4D7941B7C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73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8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A9BF-09CA-114E-A334-AF88F2D2FF26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9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8A6A-31E2-6B47-9372-BE60C5AD2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5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A9BF-09CA-114E-A334-AF88F2D2FF26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9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8A6A-31E2-6B47-9372-BE60C5AD2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01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A9BF-09CA-114E-A334-AF88F2D2FF26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8A6A-31E2-6B47-9372-BE60C5AD2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79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A9BF-09CA-114E-A334-AF88F2D2FF26}" type="datetimeFigureOut">
              <a:rPr lang="en-US" smtClean="0"/>
              <a:t>9/12/18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8A6A-31E2-6B47-9372-BE60C5AD2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85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A9BF-09CA-114E-A334-AF88F2D2FF26}" type="datetimeFigureOut">
              <a:rPr lang="en-US" smtClean="0"/>
              <a:t>9/12/18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9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8A6A-31E2-6B47-9372-BE60C5AD2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0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A9BF-09CA-114E-A334-AF88F2D2FF26}" type="datetimeFigureOut">
              <a:rPr lang="en-US" smtClean="0"/>
              <a:t>9/12/18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8A6A-31E2-6B47-9372-BE60C5AD2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9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A9BF-09CA-114E-A334-AF88F2D2FF26}" type="datetimeFigureOut">
              <a:rPr lang="en-US" smtClean="0"/>
              <a:t>9/12/18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8A6A-31E2-6B47-9372-BE60C5AD2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98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22068" y="274638"/>
            <a:ext cx="66647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470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3A9BF-09CA-114E-A334-AF88F2D2FF26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04220" y="6356350"/>
            <a:ext cx="6127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2072" y="6356350"/>
            <a:ext cx="1054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D8A6A-31E2-6B47-9372-BE60C5AD2E0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POA LogoRd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7" y="172410"/>
            <a:ext cx="1286283" cy="128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8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r" defTabSz="457200" rtl="0" eaLnBrk="1" latinLnBrk="0" hangingPunct="1">
        <a:spcBef>
          <a:spcPct val="0"/>
        </a:spcBef>
        <a:buNone/>
        <a:defRPr sz="3600" b="1" i="1" kern="1200" cap="none" spc="0">
          <a:ln w="11430"/>
          <a:solidFill>
            <a:srgbClr val="0000FF"/>
          </a:soli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Clr>
          <a:srgbClr val="800000"/>
        </a:buClr>
        <a:buFont typeface="Arial"/>
        <a:buChar char="•"/>
        <a:defRPr sz="2800" kern="1200">
          <a:solidFill>
            <a:srgbClr val="000090"/>
          </a:solidFill>
          <a:latin typeface="+mn-lt"/>
          <a:ea typeface="+mn-ea"/>
          <a:cs typeface="+mn-cs"/>
        </a:defRPr>
      </a:lvl1pPr>
      <a:lvl2pPr marL="800100" indent="-342900" algn="l" defTabSz="457200" rtl="0" eaLnBrk="1" latinLnBrk="0" hangingPunct="1">
        <a:spcBef>
          <a:spcPct val="20000"/>
        </a:spcBef>
        <a:buClr>
          <a:srgbClr val="800000"/>
        </a:buClr>
        <a:buFont typeface="Lucida Grande"/>
        <a:buChar char="-"/>
        <a:defRPr sz="2400" kern="1200">
          <a:solidFill>
            <a:srgbClr val="000090"/>
          </a:solidFill>
          <a:latin typeface="+mn-lt"/>
          <a:ea typeface="+mn-ea"/>
          <a:cs typeface="+mn-cs"/>
        </a:defRPr>
      </a:lvl2pPr>
      <a:lvl3pPr marL="1257300" indent="-342900" algn="l" defTabSz="457200" rtl="0" eaLnBrk="1" latinLnBrk="0" hangingPunct="1">
        <a:spcBef>
          <a:spcPct val="20000"/>
        </a:spcBef>
        <a:buClr>
          <a:srgbClr val="800000"/>
        </a:buClr>
        <a:buFont typeface="Lucida Grande"/>
        <a:buChar char="&gt;"/>
        <a:defRPr sz="2000" kern="1200">
          <a:solidFill>
            <a:srgbClr val="000090"/>
          </a:solidFill>
          <a:latin typeface="+mn-lt"/>
          <a:ea typeface="+mn-ea"/>
          <a:cs typeface="+mn-cs"/>
        </a:defRPr>
      </a:lvl3pPr>
      <a:lvl4pPr marL="1657350" indent="-285750" algn="l" defTabSz="457200" rtl="0" eaLnBrk="1" latinLnBrk="0" hangingPunct="1">
        <a:spcBef>
          <a:spcPct val="20000"/>
        </a:spcBef>
        <a:buClr>
          <a:srgbClr val="800000"/>
        </a:buClr>
        <a:buFont typeface="Arial"/>
        <a:buChar char="•"/>
        <a:defRPr sz="1800" kern="1200">
          <a:solidFill>
            <a:srgbClr val="000090"/>
          </a:solidFill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buClr>
          <a:srgbClr val="800000"/>
        </a:buClr>
        <a:buFont typeface="Arial"/>
        <a:buChar char="•"/>
        <a:defRPr sz="1800" kern="1200">
          <a:solidFill>
            <a:srgbClr val="00009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000" dirty="0"/>
              <a:t>Pledge of Allegiance</a:t>
            </a:r>
          </a:p>
          <a:p>
            <a:pPr lvl="1"/>
            <a:r>
              <a:rPr lang="en-US" sz="1600" dirty="0"/>
              <a:t>Opening Remarks, Bob Charamella, President</a:t>
            </a:r>
          </a:p>
          <a:p>
            <a:pPr lvl="1"/>
            <a:r>
              <a:rPr lang="en-US" sz="1600" dirty="0"/>
              <a:t>Member Approval and Induction of New Trustees</a:t>
            </a:r>
          </a:p>
          <a:p>
            <a:pPr lvl="0"/>
            <a:r>
              <a:rPr lang="en-US" sz="2000" dirty="0"/>
              <a:t>Judy Davies-Dunhour, Mayor, Borough Updates</a:t>
            </a:r>
          </a:p>
          <a:p>
            <a:pPr lvl="0"/>
            <a:r>
              <a:rPr lang="en-US" sz="2000" dirty="0"/>
              <a:t>Paul </a:t>
            </a:r>
            <a:r>
              <a:rPr lang="en-US" sz="2000" dirty="0" err="1"/>
              <a:t>Kates</a:t>
            </a:r>
            <a:r>
              <a:rPr lang="en-US" sz="2000" dirty="0"/>
              <a:t>, Planning Board Engineer, Mott </a:t>
            </a:r>
            <a:r>
              <a:rPr lang="en-US" sz="2000" dirty="0" smtClean="0"/>
              <a:t>Associates</a:t>
            </a:r>
          </a:p>
          <a:p>
            <a:pPr lvl="1"/>
            <a:r>
              <a:rPr lang="en-US" sz="1600" dirty="0" smtClean="0"/>
              <a:t>Stone </a:t>
            </a:r>
            <a:r>
              <a:rPr lang="en-US" sz="1600" dirty="0"/>
              <a:t>Harbor Master Plan Overview</a:t>
            </a:r>
          </a:p>
          <a:p>
            <a:pPr lvl="0"/>
            <a:r>
              <a:rPr lang="en-US" sz="2000" dirty="0"/>
              <a:t>SHPOA Director of </a:t>
            </a:r>
            <a:r>
              <a:rPr lang="en-US" sz="2000" dirty="0" smtClean="0"/>
              <a:t>Sustainability</a:t>
            </a:r>
          </a:p>
          <a:p>
            <a:pPr lvl="1"/>
            <a:r>
              <a:rPr lang="en-US" sz="1600" dirty="0" smtClean="0"/>
              <a:t>Progress </a:t>
            </a:r>
            <a:r>
              <a:rPr lang="en-US" sz="1600" dirty="0"/>
              <a:t>Report</a:t>
            </a:r>
          </a:p>
          <a:p>
            <a:pPr lvl="0"/>
            <a:r>
              <a:rPr lang="en-US" sz="2000" dirty="0" smtClean="0"/>
              <a:t>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Annual Amateur Photo </a:t>
            </a:r>
            <a:r>
              <a:rPr lang="en-US" sz="2000" dirty="0"/>
              <a:t>Contest </a:t>
            </a:r>
            <a:endParaRPr lang="en-US" sz="2000" dirty="0" smtClean="0"/>
          </a:p>
          <a:p>
            <a:pPr lvl="1"/>
            <a:r>
              <a:rPr lang="en-US" sz="1600" dirty="0" smtClean="0"/>
              <a:t>Winners</a:t>
            </a:r>
            <a:endParaRPr lang="en-US" sz="1600" dirty="0"/>
          </a:p>
          <a:p>
            <a:pPr lvl="0"/>
            <a:r>
              <a:rPr lang="en-US" sz="2000" dirty="0"/>
              <a:t>Citizen of the Year Award</a:t>
            </a:r>
          </a:p>
          <a:p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199" y="6356350"/>
            <a:ext cx="1742971" cy="365125"/>
          </a:xfrm>
        </p:spPr>
        <p:txBody>
          <a:bodyPr/>
          <a:lstStyle/>
          <a:p>
            <a:r>
              <a:rPr lang="en-US" dirty="0" smtClean="0"/>
              <a:t>September 8,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i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Keeping Property Owners Informed </a:t>
            </a:r>
            <a:endParaRPr lang="en-US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AA12-D556-F14E-B00C-894EC59B93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5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xmlns:p14="http://schemas.microsoft.com/office/powerpoint/2010/main" spd="slow" advClick="0" advTm="3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 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FLOOD MANAGEMENT PROGRAM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000" dirty="0"/>
              <a:t>As </a:t>
            </a:r>
            <a:r>
              <a:rPr lang="en-US" sz="2000" dirty="0" smtClean="0"/>
              <a:t>Stone Harbor </a:t>
            </a:r>
            <a:r>
              <a:rPr lang="en-US" sz="2000" dirty="0"/>
              <a:t>has continued to redevelop, more storm runoff is contributed to streets and storm drain system.</a:t>
            </a:r>
            <a:endParaRPr lang="en-US" sz="1200" dirty="0"/>
          </a:p>
          <a:p>
            <a:pPr lvl="0"/>
            <a:r>
              <a:rPr lang="en-US" sz="2000" dirty="0"/>
              <a:t>Volatile weather patterns create more severe </a:t>
            </a:r>
            <a:r>
              <a:rPr lang="en-US" sz="2000" dirty="0" smtClean="0"/>
              <a:t>storms</a:t>
            </a:r>
          </a:p>
          <a:p>
            <a:pPr lvl="1"/>
            <a:r>
              <a:rPr lang="en-US" sz="1800" dirty="0" smtClean="0"/>
              <a:t>Rising </a:t>
            </a:r>
            <a:r>
              <a:rPr lang="en-US" sz="1800" dirty="0"/>
              <a:t>sea levels limit draining the Island by gravity under certain tidal conditions.</a:t>
            </a:r>
            <a:endParaRPr lang="en-US" sz="1000" dirty="0"/>
          </a:p>
          <a:p>
            <a:pPr lvl="0"/>
            <a:r>
              <a:rPr lang="en-US" sz="2000" dirty="0"/>
              <a:t>Bayside bulkheads have </a:t>
            </a:r>
            <a:r>
              <a:rPr lang="en-US" sz="2000" b="1" i="1" dirty="0">
                <a:solidFill>
                  <a:srgbClr val="800000"/>
                </a:solidFill>
              </a:rPr>
              <a:t>not</a:t>
            </a:r>
            <a:r>
              <a:rPr lang="en-US" sz="2000" dirty="0"/>
              <a:t> been raised to 1988 standard or to meet current bay water levels and tidal elevations, private and public.</a:t>
            </a:r>
            <a:endParaRPr lang="en-US" sz="1200" dirty="0"/>
          </a:p>
          <a:p>
            <a:pPr lvl="0"/>
            <a:r>
              <a:rPr lang="en-US" sz="2000" dirty="0"/>
              <a:t>Storm drain systems </a:t>
            </a:r>
            <a:r>
              <a:rPr lang="en-US" sz="2000" dirty="0" smtClean="0"/>
              <a:t>have </a:t>
            </a:r>
            <a:r>
              <a:rPr lang="en-US" sz="2000" b="1" i="1" dirty="0">
                <a:solidFill>
                  <a:srgbClr val="800000"/>
                </a:solidFill>
              </a:rPr>
              <a:t>not</a:t>
            </a:r>
            <a:r>
              <a:rPr lang="en-US" sz="2000" dirty="0"/>
              <a:t> been upgraded to meet new flows and storm conditions.</a:t>
            </a:r>
            <a:endParaRPr lang="en-US" sz="1200" dirty="0"/>
          </a:p>
          <a:p>
            <a:pPr lvl="0"/>
            <a:r>
              <a:rPr lang="en-US" sz="2000" dirty="0"/>
              <a:t>Gravity drainage of Stone </a:t>
            </a:r>
            <a:r>
              <a:rPr lang="en-US" sz="2000" dirty="0" smtClean="0"/>
              <a:t>Harbor </a:t>
            </a:r>
            <a:r>
              <a:rPr lang="en-US" sz="2000" dirty="0"/>
              <a:t>may </a:t>
            </a:r>
            <a:r>
              <a:rPr lang="en-US" sz="2000" b="1" i="1" dirty="0">
                <a:solidFill>
                  <a:srgbClr val="800000"/>
                </a:solidFill>
              </a:rPr>
              <a:t>not</a:t>
            </a:r>
            <a:r>
              <a:rPr lang="en-US" sz="2000" dirty="0"/>
              <a:t> be a reality for future.</a:t>
            </a:r>
            <a:endParaRPr lang="en-US" sz="1200" dirty="0"/>
          </a:p>
          <a:p>
            <a:pPr lvl="0"/>
            <a:r>
              <a:rPr lang="en-US" sz="2000" dirty="0" smtClean="0"/>
              <a:t>Borough</a:t>
            </a:r>
            <a:r>
              <a:rPr lang="en-US" sz="2000" smtClean="0"/>
              <a:t>/Borough </a:t>
            </a:r>
            <a:r>
              <a:rPr lang="en-US" sz="2000" dirty="0"/>
              <a:t>have jointly funded installation of flow monitors which record causes of flooding in most affected areas</a:t>
            </a:r>
            <a:r>
              <a:rPr lang="en-US" sz="2000" dirty="0" smtClean="0"/>
              <a:t>.</a:t>
            </a:r>
          </a:p>
          <a:p>
            <a:pPr lvl="1"/>
            <a:r>
              <a:rPr lang="en-US" sz="1600" dirty="0" smtClean="0"/>
              <a:t> </a:t>
            </a:r>
            <a:r>
              <a:rPr lang="en-US" sz="1800" dirty="0"/>
              <a:t>SHPOA POY </a:t>
            </a:r>
            <a:r>
              <a:rPr lang="en-US" sz="1800" dirty="0" smtClean="0"/>
              <a:t>2017 </a:t>
            </a:r>
            <a:r>
              <a:rPr lang="en-US" sz="1800" dirty="0"/>
              <a:t>program needs to continue after first 14 month funding ends</a:t>
            </a:r>
            <a:r>
              <a:rPr lang="en-US" sz="1800" dirty="0" smtClean="0"/>
              <a:t>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225529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 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FLOOD MANAGEMENT PROGRAM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4000" dirty="0" smtClean="0"/>
              <a:t>A </a:t>
            </a:r>
            <a:r>
              <a:rPr lang="en-US" sz="4000" dirty="0"/>
              <a:t>25 year look at:</a:t>
            </a:r>
            <a:endParaRPr lang="en-US" sz="2300" dirty="0"/>
          </a:p>
          <a:p>
            <a:pPr lvl="1"/>
            <a:r>
              <a:rPr lang="en-US" sz="3600" dirty="0"/>
              <a:t>Storm drain system – Age 50 – 60 years old capacity of </a:t>
            </a:r>
            <a:r>
              <a:rPr lang="en-US" sz="3600" dirty="0" smtClean="0"/>
              <a:t>pipe</a:t>
            </a:r>
          </a:p>
          <a:p>
            <a:pPr lvl="2"/>
            <a:r>
              <a:rPr lang="en-US" sz="3100" dirty="0" smtClean="0"/>
              <a:t>New </a:t>
            </a:r>
            <a:r>
              <a:rPr lang="en-US" sz="3100" dirty="0"/>
              <a:t>design and construction- $15 million expense.</a:t>
            </a:r>
            <a:endParaRPr lang="en-US" sz="1900" dirty="0"/>
          </a:p>
          <a:p>
            <a:pPr lvl="1"/>
            <a:r>
              <a:rPr lang="en-US" sz="3600" dirty="0" smtClean="0"/>
              <a:t>Bulkheads</a:t>
            </a:r>
          </a:p>
          <a:p>
            <a:pPr lvl="2"/>
            <a:r>
              <a:rPr lang="en-US" sz="3100" dirty="0" smtClean="0"/>
              <a:t>SH </a:t>
            </a:r>
            <a:r>
              <a:rPr lang="en-US" sz="3100" dirty="0"/>
              <a:t>has a new elevation standard and a new ordinance aimed at fixing critical low bulkheads causing most flooding and long term raising of all bulkheads from the current 6 foot standard to 8 feet. $20 million public/private expense.</a:t>
            </a:r>
            <a:endParaRPr lang="en-US" sz="1900" dirty="0"/>
          </a:p>
          <a:p>
            <a:pPr lvl="1"/>
            <a:r>
              <a:rPr lang="en-US" sz="3600" dirty="0"/>
              <a:t>Pumping the storm water off the </a:t>
            </a:r>
            <a:r>
              <a:rPr lang="en-US" sz="3600" dirty="0" smtClean="0"/>
              <a:t>Island</a:t>
            </a:r>
          </a:p>
          <a:p>
            <a:pPr lvl="2"/>
            <a:r>
              <a:rPr lang="en-US" sz="3100" dirty="0" smtClean="0"/>
              <a:t>first </a:t>
            </a:r>
            <a:r>
              <a:rPr lang="en-US" sz="3100" dirty="0"/>
              <a:t>new pump station $3.0 million will be under construction this </a:t>
            </a:r>
            <a:r>
              <a:rPr lang="en-US" sz="3100" dirty="0" smtClean="0"/>
              <a:t>winter.</a:t>
            </a:r>
          </a:p>
          <a:p>
            <a:pPr lvl="2"/>
            <a:r>
              <a:rPr lang="en-US" sz="3100" dirty="0" smtClean="0"/>
              <a:t>How </a:t>
            </a:r>
            <a:r>
              <a:rPr lang="en-US" sz="3100" dirty="0"/>
              <a:t>many more are needed will be in plan. $10 – 15 million expense annual O&amp;M expense $500,000/year.</a:t>
            </a:r>
            <a:endParaRPr lang="en-US" sz="1900" dirty="0"/>
          </a:p>
          <a:p>
            <a:pPr lvl="1"/>
            <a:r>
              <a:rPr lang="en-US" sz="3600" dirty="0"/>
              <a:t>Ordinance changes to limit storm water discharged from </a:t>
            </a:r>
            <a:r>
              <a:rPr lang="en-US" sz="3600" dirty="0" smtClean="0"/>
              <a:t>property</a:t>
            </a:r>
          </a:p>
          <a:p>
            <a:pPr lvl="2"/>
            <a:r>
              <a:rPr lang="en-US" sz="3100" dirty="0" smtClean="0"/>
              <a:t>Need </a:t>
            </a:r>
            <a:r>
              <a:rPr lang="en-US" sz="3100" dirty="0"/>
              <a:t>for percolation basins, storm water holding sumps, drainage swells for large paved areas. </a:t>
            </a:r>
            <a:endParaRPr lang="en-US" sz="3100" dirty="0" smtClean="0"/>
          </a:p>
          <a:p>
            <a:pPr lvl="2"/>
            <a:r>
              <a:rPr lang="en-US" sz="3100" dirty="0" smtClean="0"/>
              <a:t>Goal </a:t>
            </a:r>
            <a:r>
              <a:rPr lang="en-US" sz="3100" dirty="0"/>
              <a:t>is to reduce and change timing for storm runoff. Higher standard for permeable areas on lots. </a:t>
            </a:r>
            <a:endParaRPr lang="en-US" sz="1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36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 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WATER SUPPLY AND CONSERVATION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sz="2600" dirty="0"/>
              <a:t>SHPOA prepared a “white paper” to educate the homeowners and Borough officials </a:t>
            </a:r>
            <a:endParaRPr lang="en-US" sz="2600" dirty="0" smtClean="0"/>
          </a:p>
          <a:p>
            <a:pPr lvl="1"/>
            <a:r>
              <a:rPr lang="en-US" dirty="0" smtClean="0"/>
              <a:t>Where </a:t>
            </a:r>
            <a:r>
              <a:rPr lang="en-US" dirty="0"/>
              <a:t>our water supply comes from, </a:t>
            </a:r>
            <a:endParaRPr lang="en-US" dirty="0" smtClean="0"/>
          </a:p>
          <a:p>
            <a:pPr lvl="1"/>
            <a:r>
              <a:rPr lang="en-US" dirty="0" smtClean="0"/>
              <a:t>What </a:t>
            </a:r>
            <a:r>
              <a:rPr lang="en-US" dirty="0"/>
              <a:t>are potential issues/</a:t>
            </a:r>
            <a:r>
              <a:rPr lang="en-US" dirty="0" smtClean="0"/>
              <a:t>problems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is conservation </a:t>
            </a:r>
            <a:r>
              <a:rPr lang="en-US" dirty="0" smtClean="0"/>
              <a:t>working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are future actions we all need to take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0"/>
            <a:r>
              <a:rPr lang="en-US" sz="2600" dirty="0"/>
              <a:t>Northeast part of U.S. is sinking – called “land subsidence</a:t>
            </a:r>
            <a:r>
              <a:rPr lang="en-US" sz="2600" dirty="0" smtClean="0"/>
              <a:t>”</a:t>
            </a:r>
          </a:p>
          <a:p>
            <a:pPr lvl="1"/>
            <a:r>
              <a:rPr lang="en-US" dirty="0" smtClean="0"/>
              <a:t>Cause </a:t>
            </a:r>
            <a:r>
              <a:rPr lang="en-US" dirty="0"/>
              <a:t>is </a:t>
            </a:r>
            <a:r>
              <a:rPr lang="en-US" dirty="0" smtClean="0"/>
              <a:t>twofold</a:t>
            </a:r>
          </a:p>
          <a:p>
            <a:pPr lvl="2"/>
            <a:r>
              <a:rPr lang="en-US" dirty="0" smtClean="0"/>
              <a:t>Prehistoric </a:t>
            </a:r>
            <a:r>
              <a:rPr lang="en-US" dirty="0"/>
              <a:t>glaciers impact on land </a:t>
            </a:r>
            <a:endParaRPr lang="en-US" dirty="0" smtClean="0"/>
          </a:p>
          <a:p>
            <a:pPr lvl="2"/>
            <a:r>
              <a:rPr lang="en-US" dirty="0"/>
              <a:t>M</a:t>
            </a:r>
            <a:r>
              <a:rPr lang="en-US" dirty="0" smtClean="0"/>
              <a:t>ining </a:t>
            </a:r>
            <a:r>
              <a:rPr lang="en-US" dirty="0"/>
              <a:t>of groundwater. </a:t>
            </a:r>
            <a:endParaRPr lang="en-US" dirty="0" smtClean="0"/>
          </a:p>
          <a:p>
            <a:pPr lvl="2"/>
            <a:endParaRPr lang="en-US" dirty="0" smtClean="0"/>
          </a:p>
          <a:p>
            <a:pPr marL="0" indent="0" algn="ctr">
              <a:buNone/>
            </a:pPr>
            <a:r>
              <a:rPr lang="en-US" sz="3300" dirty="0" smtClean="0"/>
              <a:t>NJ </a:t>
            </a:r>
            <a:r>
              <a:rPr lang="en-US" sz="3300" dirty="0"/>
              <a:t>gets 70% of its water supply from groundwater </a:t>
            </a:r>
            <a:endParaRPr lang="en-US" sz="3300" dirty="0" smtClean="0"/>
          </a:p>
          <a:p>
            <a:pPr marL="0" indent="0" algn="ctr">
              <a:buNone/>
            </a:pPr>
            <a:r>
              <a:rPr lang="en-US" sz="3300" b="1" i="1" dirty="0" smtClean="0">
                <a:solidFill>
                  <a:srgbClr val="800000"/>
                </a:solidFill>
              </a:rPr>
              <a:t>Stone Harbor </a:t>
            </a:r>
            <a:r>
              <a:rPr lang="en-US" sz="3300" b="1" i="1" dirty="0">
                <a:solidFill>
                  <a:srgbClr val="800000"/>
                </a:solidFill>
              </a:rPr>
              <a:t>100%.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013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 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WATER SUPPLY AND CONSERVATION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Majority </a:t>
            </a:r>
            <a:r>
              <a:rPr lang="en-US" dirty="0"/>
              <a:t>of water used is for outside lawn and plant </a:t>
            </a:r>
            <a:r>
              <a:rPr lang="en-US" dirty="0" smtClean="0"/>
              <a:t>irrigation and </a:t>
            </a:r>
            <a:r>
              <a:rPr lang="en-US" dirty="0"/>
              <a:t>other non-native landscaping </a:t>
            </a:r>
            <a:endParaRPr lang="en-US" dirty="0" smtClean="0"/>
          </a:p>
          <a:p>
            <a:pPr lvl="1"/>
            <a:r>
              <a:rPr lang="en-US" b="1" i="1" dirty="0" smtClean="0">
                <a:solidFill>
                  <a:srgbClr val="800000"/>
                </a:solidFill>
              </a:rPr>
              <a:t>Not</a:t>
            </a:r>
            <a:r>
              <a:rPr lang="en-US" dirty="0" smtClean="0"/>
              <a:t> </a:t>
            </a:r>
            <a:r>
              <a:rPr lang="en-US" dirty="0"/>
              <a:t>consistent with water conservation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Groundwater level in AC 800, Stone Harbors water supply, is depressed and gets further depressed in summer.  </a:t>
            </a:r>
            <a:endParaRPr lang="en-US" dirty="0" smtClean="0"/>
          </a:p>
          <a:p>
            <a:pPr lvl="1"/>
            <a:r>
              <a:rPr lang="en-US" dirty="0" smtClean="0"/>
              <a:t>8 </a:t>
            </a:r>
            <a:r>
              <a:rPr lang="en-US" dirty="0"/>
              <a:t>– 15 feet of drawdown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Depressed groundwater levels contribute to </a:t>
            </a:r>
            <a:endParaRPr lang="en-US" dirty="0" smtClean="0"/>
          </a:p>
          <a:p>
            <a:pPr lvl="1"/>
            <a:r>
              <a:rPr lang="en-US" dirty="0" smtClean="0"/>
              <a:t>Land subsidence</a:t>
            </a:r>
          </a:p>
          <a:p>
            <a:pPr lvl="1"/>
            <a:r>
              <a:rPr lang="en-US" smtClean="0"/>
              <a:t>Sea water </a:t>
            </a:r>
            <a:r>
              <a:rPr lang="en-US" dirty="0"/>
              <a:t>intrusion into the groundwater.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766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 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WATER SUPPLY AND CONSERVATION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2016 SHPOA Project of the Year</a:t>
            </a:r>
          </a:p>
          <a:p>
            <a:pPr lvl="1"/>
            <a:r>
              <a:rPr lang="en-US" sz="1800" dirty="0" smtClean="0"/>
              <a:t>Replaced </a:t>
            </a:r>
            <a:r>
              <a:rPr lang="en-US" sz="1800" dirty="0"/>
              <a:t>and planted native plants and an improved irrigation system at the Borough water tower pump station site at 96</a:t>
            </a:r>
            <a:r>
              <a:rPr lang="en-US" sz="1800" baseline="30000" dirty="0"/>
              <a:t>th</a:t>
            </a:r>
            <a:r>
              <a:rPr lang="en-US" sz="1800" dirty="0"/>
              <a:t> and 2</a:t>
            </a:r>
            <a:r>
              <a:rPr lang="en-US" sz="1800" baseline="30000" dirty="0"/>
              <a:t>nd</a:t>
            </a:r>
            <a:r>
              <a:rPr lang="en-US" sz="1800" dirty="0"/>
              <a:t> Avenue. </a:t>
            </a:r>
            <a:endParaRPr lang="en-US" sz="1800" dirty="0" smtClean="0"/>
          </a:p>
          <a:p>
            <a:pPr lvl="1"/>
            <a:r>
              <a:rPr lang="en-US" sz="1800" dirty="0" smtClean="0"/>
              <a:t>Separated </a:t>
            </a:r>
            <a:r>
              <a:rPr lang="en-US" sz="1800" dirty="0"/>
              <a:t>the metering so SH can monitor water used outside the buildings versus inside including public restrooms</a:t>
            </a:r>
            <a:r>
              <a:rPr lang="en-US" sz="1800" dirty="0" smtClean="0"/>
              <a:t>.</a:t>
            </a:r>
          </a:p>
          <a:p>
            <a:pPr lvl="1"/>
            <a:endParaRPr lang="en-US" sz="1800" dirty="0"/>
          </a:p>
          <a:p>
            <a:pPr lvl="0"/>
            <a:r>
              <a:rPr lang="en-US" sz="2000" dirty="0" smtClean="0"/>
              <a:t>SHPOA working </a:t>
            </a:r>
            <a:r>
              <a:rPr lang="en-US" sz="2000" dirty="0"/>
              <a:t>with SH Garden Club and Wetlands Institute to use native plantings </a:t>
            </a:r>
            <a:r>
              <a:rPr lang="en-US" sz="2000" dirty="0" smtClean="0"/>
              <a:t>to </a:t>
            </a:r>
            <a:r>
              <a:rPr lang="en-US" sz="2000" dirty="0"/>
              <a:t>reduce water usage in various public gardens on the Island. </a:t>
            </a:r>
            <a:endParaRPr lang="en-US" sz="2000" dirty="0" smtClean="0"/>
          </a:p>
          <a:p>
            <a:pPr lvl="0"/>
            <a:endParaRPr lang="en-US" sz="2000" dirty="0"/>
          </a:p>
          <a:p>
            <a:pPr lvl="0"/>
            <a:r>
              <a:rPr lang="en-US" sz="2000" b="1" i="1" dirty="0">
                <a:solidFill>
                  <a:srgbClr val="800000"/>
                </a:solidFill>
              </a:rPr>
              <a:t>This is everyone’s responsibility and we can get a handle on this</a:t>
            </a:r>
            <a:r>
              <a:rPr lang="en-US" sz="2000" b="1" i="1" dirty="0" smtClean="0">
                <a:solidFill>
                  <a:srgbClr val="800000"/>
                </a:solidFill>
              </a:rPr>
              <a:t>.</a:t>
            </a:r>
          </a:p>
          <a:p>
            <a:pPr lvl="0"/>
            <a:endParaRPr lang="en-US" sz="2000" b="1" i="1" dirty="0">
              <a:solidFill>
                <a:srgbClr val="800000"/>
              </a:solidFill>
            </a:endParaRPr>
          </a:p>
          <a:p>
            <a:pPr lvl="0"/>
            <a:r>
              <a:rPr lang="en-US" sz="2000" dirty="0"/>
              <a:t>SH needs to work with all users of AC 800 to control pumping and insure water quality is not deteriorating.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368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WHAT DOES THIS MEAN?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dirty="0"/>
              <a:t>Annual O&amp;M costs for new pump stations, beach and bay maintenance, sand replacement, dredging, and storm drain maintenance will go up $3 - 5 million over next 5 years</a:t>
            </a:r>
            <a:r>
              <a:rPr lang="en-US" dirty="0" smtClean="0"/>
              <a:t>.</a:t>
            </a:r>
          </a:p>
          <a:p>
            <a:pPr lvl="1"/>
            <a:r>
              <a:rPr lang="en-US" sz="2600" dirty="0" smtClean="0"/>
              <a:t>This </a:t>
            </a:r>
            <a:r>
              <a:rPr lang="en-US" sz="2600" dirty="0"/>
              <a:t>relies on SH getting $6 – 8 million every 3 years from </a:t>
            </a:r>
            <a:r>
              <a:rPr lang="en-US" sz="2600" dirty="0" smtClean="0"/>
              <a:t>Federal </a:t>
            </a:r>
            <a:r>
              <a:rPr lang="en-US" sz="2600" dirty="0"/>
              <a:t>and State.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Capital </a:t>
            </a:r>
            <a:r>
              <a:rPr lang="en-US" dirty="0"/>
              <a:t>expenditures by private homeowners and the Borough will equal $50 to $75 million over next 15 years. </a:t>
            </a:r>
            <a:endParaRPr lang="en-US" dirty="0" smtClean="0"/>
          </a:p>
          <a:p>
            <a:pPr lvl="1"/>
            <a:r>
              <a:rPr lang="en-US" sz="2600" dirty="0"/>
              <a:t>L</a:t>
            </a:r>
            <a:r>
              <a:rPr lang="en-US" sz="2600" dirty="0" smtClean="0"/>
              <a:t>andscape </a:t>
            </a:r>
            <a:r>
              <a:rPr lang="en-US" sz="2600" dirty="0"/>
              <a:t>and irrigation changes, </a:t>
            </a:r>
            <a:endParaRPr lang="en-US" sz="2600" dirty="0" smtClean="0"/>
          </a:p>
          <a:p>
            <a:pPr lvl="1"/>
            <a:r>
              <a:rPr lang="en-US" sz="2600" dirty="0"/>
              <a:t>B</a:t>
            </a:r>
            <a:r>
              <a:rPr lang="en-US" sz="2600" dirty="0" smtClean="0"/>
              <a:t>ulkhead </a:t>
            </a:r>
            <a:r>
              <a:rPr lang="en-US" sz="2600" dirty="0"/>
              <a:t>improvements</a:t>
            </a:r>
            <a:r>
              <a:rPr lang="en-US" sz="2600" dirty="0" smtClean="0"/>
              <a:t>,</a:t>
            </a:r>
          </a:p>
          <a:p>
            <a:pPr lvl="1"/>
            <a:r>
              <a:rPr lang="en-US" sz="2600" dirty="0" smtClean="0"/>
              <a:t>Storm drain </a:t>
            </a:r>
            <a:r>
              <a:rPr lang="en-US" sz="2600" dirty="0"/>
              <a:t>replacement, </a:t>
            </a:r>
            <a:endParaRPr lang="en-US" sz="2600" dirty="0" smtClean="0"/>
          </a:p>
          <a:p>
            <a:pPr lvl="1"/>
            <a:r>
              <a:rPr lang="en-US" sz="2600" dirty="0"/>
              <a:t>N</a:t>
            </a:r>
            <a:r>
              <a:rPr lang="en-US" sz="2600" dirty="0" smtClean="0"/>
              <a:t>ew </a:t>
            </a:r>
            <a:r>
              <a:rPr lang="en-US" sz="2600" dirty="0"/>
              <a:t>pump stations, storm water on site improvements.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State </a:t>
            </a:r>
            <a:r>
              <a:rPr lang="en-US" dirty="0"/>
              <a:t>and Federal grants may be available for some of the capital costs. </a:t>
            </a:r>
            <a:endParaRPr lang="en-US" dirty="0" smtClean="0"/>
          </a:p>
          <a:p>
            <a:pPr lvl="1"/>
            <a:r>
              <a:rPr lang="en-US" sz="2600" dirty="0" smtClean="0"/>
              <a:t>The </a:t>
            </a:r>
            <a:r>
              <a:rPr lang="en-US" sz="2600" dirty="0"/>
              <a:t>use of bonds needs to be prioritized for these type of investments.</a:t>
            </a:r>
          </a:p>
          <a:p>
            <a:endParaRPr lang="en-US" dirty="0" smtClean="0"/>
          </a:p>
          <a:p>
            <a:r>
              <a:rPr lang="en-US" b="1" i="1" dirty="0" smtClean="0">
                <a:solidFill>
                  <a:srgbClr val="800000"/>
                </a:solidFill>
              </a:rPr>
              <a:t>10 </a:t>
            </a:r>
            <a:r>
              <a:rPr lang="en-US" b="1" i="1" dirty="0">
                <a:solidFill>
                  <a:srgbClr val="800000"/>
                </a:solidFill>
              </a:rPr>
              <a:t>year financial plan is critical </a:t>
            </a:r>
            <a:r>
              <a:rPr lang="en-US" dirty="0"/>
              <a:t>to planning this work with moderate and uniform tax increases that are transparent to the homeowners </a:t>
            </a:r>
          </a:p>
        </p:txBody>
      </p:sp>
    </p:spTree>
    <p:extLst>
      <p:ext uri="{BB962C8B-B14F-4D97-AF65-F5344CB8AC3E}">
        <p14:creationId xmlns:p14="http://schemas.microsoft.com/office/powerpoint/2010/main" val="2354697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sz="4000" dirty="0" smtClean="0">
                <a:effectLst/>
              </a:rPr>
              <a:t>WHY </a:t>
            </a:r>
            <a:r>
              <a:rPr lang="en-US" sz="4000" dirty="0">
                <a:effectLst/>
              </a:rPr>
              <a:t>DO IT?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State and Federal studies show the area from Brigantine down to Cape May </a:t>
            </a:r>
            <a:r>
              <a:rPr lang="en-US" i="1" dirty="0"/>
              <a:t>is one of the top 10 areas to be impacted by rising oceans </a:t>
            </a:r>
            <a:r>
              <a:rPr lang="en-US" dirty="0"/>
              <a:t>on the east coast from Maine to Florida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 recent study identified the area from Ocean City, NJ south has seen over $500 million in reduced property value due to flooding and future risks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SH has over $4 billion in property assets </a:t>
            </a:r>
            <a:endParaRPr lang="en-US" dirty="0" smtClean="0"/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amount needed to harden our island and maintain our lifestyle and this community is very minor relative to our homes.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540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WHY </a:t>
            </a:r>
            <a:r>
              <a:rPr lang="en-US" dirty="0">
                <a:effectLst/>
              </a:rPr>
              <a:t>DO IT?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impact of not doing it will </a:t>
            </a:r>
            <a:r>
              <a:rPr lang="en-US" b="1" dirty="0" smtClean="0"/>
              <a:t>be significant </a:t>
            </a:r>
          </a:p>
          <a:p>
            <a:endParaRPr lang="en-US" b="1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key is to do it </a:t>
            </a:r>
            <a:endParaRPr lang="en-US" b="1" dirty="0" smtClean="0"/>
          </a:p>
          <a:p>
            <a:pPr lvl="1"/>
            <a:r>
              <a:rPr lang="en-US" b="1" dirty="0" smtClean="0"/>
              <a:t>Strategically</a:t>
            </a:r>
            <a:r>
              <a:rPr lang="en-US" b="1" dirty="0"/>
              <a:t>, </a:t>
            </a:r>
            <a:endParaRPr lang="en-US" b="1" dirty="0" smtClean="0"/>
          </a:p>
          <a:p>
            <a:pPr lvl="1"/>
            <a:r>
              <a:rPr lang="en-US" b="1" dirty="0"/>
              <a:t>A</a:t>
            </a:r>
            <a:r>
              <a:rPr lang="en-US" b="1" dirty="0" smtClean="0"/>
              <a:t>dapt </a:t>
            </a:r>
            <a:r>
              <a:rPr lang="en-US" b="1" dirty="0"/>
              <a:t>to changing conditions, </a:t>
            </a:r>
            <a:endParaRPr lang="en-US" b="1" dirty="0" smtClean="0"/>
          </a:p>
          <a:p>
            <a:pPr lvl="1"/>
            <a:r>
              <a:rPr lang="en-US" b="1" dirty="0" smtClean="0"/>
              <a:t>Working together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212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318" y="846138"/>
            <a:ext cx="6664732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effectLst/>
              </a:rPr>
              <a:t>Thank You</a:t>
            </a:r>
            <a:r>
              <a:rPr lang="en-US" sz="4400" dirty="0">
                <a:effectLst/>
              </a:rPr>
              <a:t/>
            </a:r>
            <a:br>
              <a:rPr lang="en-US" sz="4400" dirty="0">
                <a:effectLst/>
              </a:rPr>
            </a:br>
            <a:endParaRPr lang="en-US" sz="4400" dirty="0"/>
          </a:p>
        </p:txBody>
      </p:sp>
      <p:pic>
        <p:nvPicPr>
          <p:cNvPr id="4" name="Picture 3" descr="Sustain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1752600"/>
            <a:ext cx="3581400" cy="3340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1054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 Year Financial Plan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0317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Contest </a:t>
            </a:r>
            <a:r>
              <a:rPr lang="en-US" dirty="0" err="1" smtClean="0"/>
              <a:t>Winnners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First Place - </a:t>
            </a:r>
            <a:r>
              <a:rPr lang="en-US" dirty="0"/>
              <a:t>Mary Jane Greene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Second Place - </a:t>
            </a:r>
            <a:r>
              <a:rPr lang="en-US" dirty="0"/>
              <a:t>Eileen </a:t>
            </a:r>
            <a:r>
              <a:rPr lang="en-US" dirty="0" err="1"/>
              <a:t>Skultety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Third Place - </a:t>
            </a:r>
            <a:r>
              <a:rPr lang="en-US" dirty="0"/>
              <a:t>Rose </a:t>
            </a:r>
            <a:r>
              <a:rPr lang="en-US" dirty="0" err="1"/>
              <a:t>Nilsen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026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ISLAND </a:t>
            </a:r>
            <a:r>
              <a:rPr lang="en-US" dirty="0" smtClean="0">
                <a:effectLst/>
              </a:rPr>
              <a:t>SUSTAINABILITY - Update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4" name="Picture 3" descr="Sustain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1752600"/>
            <a:ext cx="3581400" cy="3340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84400" y="1054140"/>
            <a:ext cx="7704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90"/>
                </a:solidFill>
              </a:rPr>
              <a:t>SHPOA Director of </a:t>
            </a:r>
            <a:r>
              <a:rPr lang="en-US" sz="2400" b="1" dirty="0" smtClean="0">
                <a:solidFill>
                  <a:srgbClr val="000090"/>
                </a:solidFill>
              </a:rPr>
              <a:t>Sustainability, </a:t>
            </a:r>
            <a:r>
              <a:rPr lang="en-US" sz="2400" b="1" dirty="0">
                <a:solidFill>
                  <a:srgbClr val="000090"/>
                </a:solidFill>
              </a:rPr>
              <a:t>Wally Bishop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1054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 Year Financial Plan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8977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885" y="274638"/>
            <a:ext cx="6973915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Citizen of the Year </a:t>
            </a:r>
            <a:r>
              <a:rPr lang="en-US" dirty="0"/>
              <a:t>Award - Clint Bunting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/>
              <a:t>After considering three worthy candidates, SHPOA named Mr. Clint Bunting as its Citizen of the Year during the Fall meeting on September 8, 2018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Mr. Bunting began his financial and personal commitment to Stone Harbor in 2014 when he purchased the "Walk at Stone Harbor" promenade and transformed it into a vibrant town center. Thereafter, he purchased the downtrodden town movie theater and created a beautiful, large screen, state of the art multiplex, opening in July, 2016. The theater is now a year round success. Mr. Bunting gives credit to his partners, Brett </a:t>
            </a:r>
            <a:r>
              <a:rPr lang="en-US" sz="2000" dirty="0" err="1"/>
              <a:t>Denafo</a:t>
            </a:r>
            <a:r>
              <a:rPr lang="en-US" sz="2000" dirty="0"/>
              <a:t> and Scot Kaufman, for their support.</a:t>
            </a:r>
          </a:p>
          <a:p>
            <a:r>
              <a:rPr lang="en-US" sz="2000" dirty="0"/>
              <a:t>He says, "My goal for the Walk and Harbor Square Theater is to provide a product that improves the quality of life for the residents, visitors and fellow business owners alike. We want to touch everyone who lives and visits such a beautiful, clean and well operated community." </a:t>
            </a:r>
          </a:p>
          <a:p>
            <a:r>
              <a:rPr lang="en-US" sz="2000" dirty="0"/>
              <a:t>Mt Bunting was presented with an individual plaque. His name has also been placed on an award plaque which permanently resides in Stone Harbor Borough Hall"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802036" cy="365125"/>
          </a:xfrm>
        </p:spPr>
        <p:txBody>
          <a:bodyPr/>
          <a:lstStyle/>
          <a:p>
            <a:r>
              <a:rPr lang="en-US" dirty="0" smtClean="0"/>
              <a:t>September 8</a:t>
            </a:r>
            <a:r>
              <a:rPr lang="en-US" dirty="0" smtClean="0"/>
              <a:t>,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i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Keeping Property Owners Informed </a:t>
            </a:r>
            <a:endParaRPr lang="en-US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AA12-D556-F14E-B00C-894EC59B93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7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xmlns:p14="http://schemas.microsoft.com/office/powerpoint/2010/main" spd="slow" advClick="0" advTm="3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ISLAND SUSTAINABILITY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“Four Legs” of the </a:t>
            </a:r>
            <a:r>
              <a:rPr lang="en-US" i="1" dirty="0" smtClean="0"/>
              <a:t>Stool</a:t>
            </a:r>
            <a:endParaRPr lang="en-US" dirty="0"/>
          </a:p>
          <a:p>
            <a:pPr lvl="1"/>
            <a:r>
              <a:rPr lang="en-US" dirty="0"/>
              <a:t>Water Supply/</a:t>
            </a:r>
            <a:r>
              <a:rPr lang="en-US" dirty="0" smtClean="0"/>
              <a:t>Conservation</a:t>
            </a:r>
            <a:endParaRPr lang="en-US" dirty="0"/>
          </a:p>
          <a:p>
            <a:pPr lvl="1"/>
            <a:r>
              <a:rPr lang="en-US" dirty="0"/>
              <a:t>Beach Maintenance and </a:t>
            </a:r>
            <a:r>
              <a:rPr lang="en-US" dirty="0" smtClean="0"/>
              <a:t>Restoration</a:t>
            </a:r>
            <a:endParaRPr lang="en-US" dirty="0"/>
          </a:p>
          <a:p>
            <a:pPr lvl="1"/>
            <a:r>
              <a:rPr lang="en-US" dirty="0"/>
              <a:t>Bay </a:t>
            </a:r>
            <a:r>
              <a:rPr lang="en-US" dirty="0" smtClean="0"/>
              <a:t>Dredging</a:t>
            </a:r>
            <a:endParaRPr lang="en-US" dirty="0"/>
          </a:p>
          <a:p>
            <a:pPr lvl="1"/>
            <a:r>
              <a:rPr lang="en-US" dirty="0"/>
              <a:t>Flood </a:t>
            </a:r>
            <a:r>
              <a:rPr lang="en-US" dirty="0" smtClean="0"/>
              <a:t>Management</a:t>
            </a:r>
          </a:p>
          <a:p>
            <a:pPr lvl="1"/>
            <a:endParaRPr lang="en-US" dirty="0" smtClean="0"/>
          </a:p>
          <a:p>
            <a:r>
              <a:rPr lang="en-US" dirty="0"/>
              <a:t>All of the legs rest on a foundation of a strategic and long term financial plan – 10 years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475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ISLAND SUSTAINABILITY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In </a:t>
            </a:r>
            <a:r>
              <a:rPr lang="en-US" dirty="0"/>
              <a:t>2015 SHPOA prepared a work plan for working in partnership with Borough to develop plans for each of the four legs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/>
              <a:t>Plan called for a strategic approach for each of the “four legs” based on:</a:t>
            </a:r>
          </a:p>
          <a:p>
            <a:endParaRPr lang="en-US" dirty="0"/>
          </a:p>
          <a:p>
            <a:pPr lvl="1"/>
            <a:r>
              <a:rPr lang="en-US" dirty="0"/>
              <a:t>Monitoring what was happening/identify the problem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Developing operation and maintenance activities for annual actions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Identifying capital assets that are required – new facilities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Set aside the necessary funding for O&amp;M and capital improvements in a 10 year financial plan</a:t>
            </a:r>
          </a:p>
        </p:txBody>
      </p:sp>
    </p:spTree>
    <p:extLst>
      <p:ext uri="{BB962C8B-B14F-4D97-AF65-F5344CB8AC3E}">
        <p14:creationId xmlns:p14="http://schemas.microsoft.com/office/powerpoint/2010/main" val="445093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983" y="274638"/>
            <a:ext cx="6917817" cy="1143000"/>
          </a:xfrm>
        </p:spPr>
        <p:txBody>
          <a:bodyPr>
            <a:normAutofit/>
          </a:bodyPr>
          <a:lstStyle/>
          <a:p>
            <a:r>
              <a:rPr lang="en-US" sz="3100" dirty="0">
                <a:effectLst/>
              </a:rPr>
              <a:t>CHALLENGES TO ISLAND SUSTAINABILITY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Stone Harbor is a barrier island </a:t>
            </a:r>
            <a:endParaRPr lang="en-US" dirty="0" smtClean="0"/>
          </a:p>
          <a:p>
            <a:pPr lvl="1"/>
            <a:r>
              <a:rPr lang="en-US" dirty="0"/>
              <a:t>P</a:t>
            </a:r>
            <a:r>
              <a:rPr lang="en-US" dirty="0" smtClean="0"/>
              <a:t>urpose </a:t>
            </a:r>
            <a:r>
              <a:rPr lang="en-US" dirty="0"/>
              <a:t>was to protect the coast, not intended to be a </a:t>
            </a:r>
            <a:r>
              <a:rPr lang="en-US" dirty="0" smtClean="0"/>
              <a:t>permanent </a:t>
            </a:r>
            <a:r>
              <a:rPr lang="en-US" dirty="0"/>
              <a:t>land mass</a:t>
            </a:r>
          </a:p>
          <a:p>
            <a:r>
              <a:rPr lang="en-US" dirty="0"/>
              <a:t>Seven Mile Island now has $10B in </a:t>
            </a:r>
            <a:r>
              <a:rPr lang="en-US" dirty="0" smtClean="0"/>
              <a:t>assets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Oceans </a:t>
            </a:r>
            <a:r>
              <a:rPr lang="en-US" dirty="0" smtClean="0"/>
              <a:t>Rising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Beach </a:t>
            </a:r>
            <a:r>
              <a:rPr lang="en-US" dirty="0" smtClean="0"/>
              <a:t>Erosion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Volatile Weather </a:t>
            </a:r>
            <a:r>
              <a:rPr lang="en-US" dirty="0" smtClean="0"/>
              <a:t>Patterns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Land Subsidence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07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 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CHALLENGES TO SUSTAINABILITY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sz="1600" dirty="0"/>
          </a:p>
          <a:p>
            <a:r>
              <a:rPr lang="en-US" dirty="0"/>
              <a:t>Beaches:</a:t>
            </a:r>
            <a:endParaRPr lang="en-US" sz="1600" dirty="0"/>
          </a:p>
          <a:p>
            <a:pPr lvl="1"/>
            <a:r>
              <a:rPr lang="en-US" dirty="0"/>
              <a:t>Oceans Rising – rate of rising 3-4 times higher on northeastern coast</a:t>
            </a:r>
            <a:endParaRPr lang="en-US" sz="1200" dirty="0"/>
          </a:p>
          <a:p>
            <a:pPr lvl="1"/>
            <a:r>
              <a:rPr lang="en-US" dirty="0"/>
              <a:t>Loss of Sand</a:t>
            </a:r>
            <a:endParaRPr lang="en-US" sz="1200" dirty="0"/>
          </a:p>
          <a:p>
            <a:pPr lvl="2"/>
            <a:r>
              <a:rPr lang="en-US" dirty="0"/>
              <a:t>200,000 – 500,000 cubic yards/year</a:t>
            </a:r>
            <a:endParaRPr lang="en-US" sz="1000" dirty="0"/>
          </a:p>
          <a:p>
            <a:pPr lvl="2"/>
            <a:r>
              <a:rPr lang="en-US" dirty="0"/>
              <a:t>Sandy took 600,000 cubic yards/away/storm</a:t>
            </a:r>
            <a:endParaRPr lang="en-US" sz="1000" dirty="0"/>
          </a:p>
          <a:p>
            <a:pPr lvl="0"/>
            <a:r>
              <a:rPr lang="en-US" dirty="0"/>
              <a:t>Volatile Weather Patterns</a:t>
            </a:r>
            <a:endParaRPr lang="en-US" sz="1600" dirty="0"/>
          </a:p>
          <a:p>
            <a:pPr lvl="1"/>
            <a:r>
              <a:rPr lang="en-US" dirty="0"/>
              <a:t>3 of most severe storms in last 25 years occurred in last 5 years</a:t>
            </a:r>
            <a:endParaRPr lang="en-US" sz="1400" dirty="0"/>
          </a:p>
          <a:p>
            <a:pPr lvl="1"/>
            <a:r>
              <a:rPr lang="en-US" dirty="0"/>
              <a:t>Winds, tides, Nor-Easters, hurricanes</a:t>
            </a:r>
            <a:endParaRPr lang="en-US" sz="1400" dirty="0"/>
          </a:p>
          <a:p>
            <a:pPr lvl="0"/>
            <a:r>
              <a:rPr lang="en-US" dirty="0" smtClean="0"/>
              <a:t>Stone Harbor’s Main </a:t>
            </a:r>
            <a:r>
              <a:rPr lang="en-US" dirty="0"/>
              <a:t>Defense </a:t>
            </a:r>
            <a:r>
              <a:rPr lang="en-US" dirty="0" smtClean="0"/>
              <a:t>from </a:t>
            </a:r>
            <a:r>
              <a:rPr lang="en-US" dirty="0"/>
              <a:t>External Flooding are the Dunes and Beach Profile Maintenance</a:t>
            </a:r>
            <a:endParaRPr lang="en-US" sz="1600" dirty="0"/>
          </a:p>
          <a:p>
            <a:pPr lvl="1"/>
            <a:r>
              <a:rPr lang="en-US" dirty="0"/>
              <a:t>Requires Annual Beach Sand Relocation</a:t>
            </a:r>
            <a:endParaRPr lang="en-US" sz="1200" dirty="0"/>
          </a:p>
          <a:p>
            <a:pPr lvl="2"/>
            <a:r>
              <a:rPr lang="en-US" dirty="0"/>
              <a:t>60,000 – 100,000 cubic yards</a:t>
            </a:r>
            <a:endParaRPr lang="en-US" sz="1000" dirty="0"/>
          </a:p>
          <a:p>
            <a:pPr lvl="1"/>
            <a:r>
              <a:rPr lang="en-US" dirty="0"/>
              <a:t>Beach Rebuilding Every 2-3 Years</a:t>
            </a:r>
            <a:endParaRPr lang="en-US" sz="1200" dirty="0"/>
          </a:p>
          <a:p>
            <a:pPr lvl="2"/>
            <a:r>
              <a:rPr lang="en-US" dirty="0"/>
              <a:t>500,000 – 700,000 cubic yards</a:t>
            </a:r>
            <a:endParaRPr lang="en-US" sz="1000" dirty="0"/>
          </a:p>
          <a:p>
            <a:pPr lvl="1"/>
            <a:r>
              <a:rPr lang="en-US" dirty="0"/>
              <a:t>Annual Funding of $750,000 - $1.0 million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461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BEACH </a:t>
            </a:r>
            <a:r>
              <a:rPr lang="en-US" dirty="0">
                <a:effectLst/>
              </a:rPr>
              <a:t>PLAN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000" dirty="0" smtClean="0"/>
              <a:t>Stone Harbor has </a:t>
            </a:r>
            <a:r>
              <a:rPr lang="en-US" sz="2000" dirty="0"/>
              <a:t>Stockton U/CRC monitor beach profile and report regularly on sand loss</a:t>
            </a:r>
            <a:r>
              <a:rPr lang="en-US" sz="2000" dirty="0" smtClean="0"/>
              <a:t>.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Work with Corps and NJ DEP to schedule beach rebuilding every 3 years</a:t>
            </a:r>
            <a:r>
              <a:rPr lang="en-US" sz="2000" dirty="0" smtClean="0"/>
              <a:t>.</a:t>
            </a:r>
          </a:p>
          <a:p>
            <a:pPr lvl="1"/>
            <a:r>
              <a:rPr lang="en-US" sz="1800" dirty="0" smtClean="0"/>
              <a:t>$</a:t>
            </a:r>
            <a:r>
              <a:rPr lang="en-US" sz="1800" dirty="0"/>
              <a:t>6 – 8 million in outside funding</a:t>
            </a:r>
            <a:r>
              <a:rPr lang="en-US" sz="1800" dirty="0" smtClean="0"/>
              <a:t>.</a:t>
            </a:r>
          </a:p>
          <a:p>
            <a:pPr lvl="1"/>
            <a:endParaRPr lang="en-US" sz="2000" dirty="0"/>
          </a:p>
          <a:p>
            <a:pPr lvl="0"/>
            <a:r>
              <a:rPr lang="en-US" sz="2000" dirty="0"/>
              <a:t>A</a:t>
            </a:r>
            <a:r>
              <a:rPr lang="en-US" sz="2000" dirty="0" smtClean="0"/>
              <a:t>nnual </a:t>
            </a:r>
            <a:r>
              <a:rPr lang="en-US" sz="2000" dirty="0"/>
              <a:t>maintenance program to reallocate sand as needed</a:t>
            </a:r>
            <a:r>
              <a:rPr lang="en-US" sz="2000" dirty="0" smtClean="0"/>
              <a:t>.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Establish reserve </a:t>
            </a:r>
            <a:endParaRPr lang="en-US" sz="2000" dirty="0" smtClean="0"/>
          </a:p>
          <a:p>
            <a:pPr lvl="1"/>
            <a:r>
              <a:rPr lang="en-US" sz="1800" dirty="0" smtClean="0"/>
              <a:t>Deposit </a:t>
            </a:r>
            <a:r>
              <a:rPr lang="en-US" sz="1800" dirty="0"/>
              <a:t>$750,000 - $1 million/year for beach maintenance and </a:t>
            </a:r>
            <a:r>
              <a:rPr lang="en-US" sz="1800" dirty="0" smtClean="0"/>
              <a:t>re-nourishment </a:t>
            </a:r>
            <a:r>
              <a:rPr lang="en-US" sz="1800" dirty="0"/>
              <a:t>of sand</a:t>
            </a:r>
            <a:r>
              <a:rPr lang="en-US" sz="1800" dirty="0" smtClean="0"/>
              <a:t>.</a:t>
            </a:r>
          </a:p>
          <a:p>
            <a:pPr lvl="1"/>
            <a:endParaRPr lang="en-US" sz="2000" dirty="0"/>
          </a:p>
          <a:p>
            <a:pPr lvl="0"/>
            <a:r>
              <a:rPr lang="en-US" sz="2000" dirty="0"/>
              <a:t>Work to re-open Hereford Inlet as a source of sand under federal actions.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0175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BAY AND BASIN DREDGING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Bay channels provide critical function for SH tidal draining, storm drainage, marsh ecosystem, recreation.</a:t>
            </a:r>
          </a:p>
          <a:p>
            <a:endParaRPr lang="en-US" dirty="0"/>
          </a:p>
          <a:p>
            <a:pPr lvl="0"/>
            <a:r>
              <a:rPr lang="en-US" dirty="0"/>
              <a:t>Keeping channels dredged on a regular cycle –not every 10 years </a:t>
            </a:r>
            <a:endParaRPr lang="en-US" dirty="0" smtClean="0"/>
          </a:p>
          <a:p>
            <a:pPr lvl="1"/>
            <a:r>
              <a:rPr lang="en-US" dirty="0" smtClean="0"/>
              <a:t>Key </a:t>
            </a:r>
            <a:r>
              <a:rPr lang="en-US" dirty="0"/>
              <a:t>to keeping basins from filling and channels functioning properly.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Removal of 30,000 cubic yard of dredged material every 3 – 5 years allows use of regional disposal </a:t>
            </a:r>
            <a:r>
              <a:rPr lang="en-US" dirty="0" smtClean="0"/>
              <a:t>facilities</a:t>
            </a:r>
          </a:p>
          <a:p>
            <a:pPr lvl="1"/>
            <a:r>
              <a:rPr lang="en-US" dirty="0" smtClean="0"/>
              <a:t>May </a:t>
            </a:r>
            <a:r>
              <a:rPr lang="en-US" dirty="0"/>
              <a:t>reduce frequency of dredging for basins and </a:t>
            </a:r>
            <a:r>
              <a:rPr lang="en-US" dirty="0" smtClean="0"/>
              <a:t>reduce </a:t>
            </a:r>
            <a:r>
              <a:rPr lang="en-US" dirty="0"/>
              <a:t>costs.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638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BAY AND BASIN DREDGING PLAN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Stone Harbor </a:t>
            </a:r>
            <a:r>
              <a:rPr lang="en-US" dirty="0"/>
              <a:t>has Stockton U/CRC monitoring channels and basins for rate of sediment infilling.</a:t>
            </a:r>
          </a:p>
          <a:p>
            <a:endParaRPr lang="en-US" dirty="0"/>
          </a:p>
          <a:p>
            <a:pPr lvl="0"/>
            <a:r>
              <a:rPr lang="en-US" dirty="0"/>
              <a:t>Use </a:t>
            </a:r>
            <a:r>
              <a:rPr lang="en-US" dirty="0" smtClean="0"/>
              <a:t>the data </a:t>
            </a:r>
            <a:r>
              <a:rPr lang="en-US" dirty="0"/>
              <a:t>to develop a regular routine dredging program.</a:t>
            </a:r>
          </a:p>
          <a:p>
            <a:endParaRPr lang="en-US" dirty="0"/>
          </a:p>
          <a:p>
            <a:pPr lvl="0"/>
            <a:r>
              <a:rPr lang="en-US" dirty="0"/>
              <a:t>Goal of program is to keep dredged quantities manageable </a:t>
            </a:r>
            <a:endParaRPr lang="en-US" dirty="0" smtClean="0"/>
          </a:p>
          <a:p>
            <a:pPr lvl="1"/>
            <a:r>
              <a:rPr lang="en-US" dirty="0" smtClean="0"/>
              <a:t>Hopefully </a:t>
            </a:r>
            <a:r>
              <a:rPr lang="en-US" dirty="0"/>
              <a:t>reduce quantities of sediment that flow into basins, reduce costs.</a:t>
            </a:r>
          </a:p>
          <a:p>
            <a:endParaRPr lang="en-US" dirty="0"/>
          </a:p>
          <a:p>
            <a:pPr lvl="0"/>
            <a:r>
              <a:rPr lang="en-US" dirty="0"/>
              <a:t>Establish financial reserve that SH deposits $500,000 - $750,000/year to accumulate funds for regular scheduled dredging.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399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HPO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SHPOA.thmx</Template>
  <TotalTime>550</TotalTime>
  <Words>1567</Words>
  <Application>Microsoft Macintosh PowerPoint</Application>
  <PresentationFormat>On-screen Show (4:3)</PresentationFormat>
  <Paragraphs>190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SHPOA</vt:lpstr>
      <vt:lpstr>Agenda</vt:lpstr>
      <vt:lpstr>ISLAND SUSTAINABILITY - Update </vt:lpstr>
      <vt:lpstr>ISLAND SUSTAINABILITY </vt:lpstr>
      <vt:lpstr>ISLAND SUSTAINABILITY </vt:lpstr>
      <vt:lpstr>CHALLENGES TO ISLAND SUSTAINABILITY </vt:lpstr>
      <vt:lpstr>  CHALLENGES TO SUSTAINABILITY </vt:lpstr>
      <vt:lpstr> BEACH PLAN </vt:lpstr>
      <vt:lpstr>BAY AND BASIN DREDGING </vt:lpstr>
      <vt:lpstr>BAY AND BASIN DREDGING PLAN </vt:lpstr>
      <vt:lpstr>  FLOOD MANAGEMENT PROGRAM </vt:lpstr>
      <vt:lpstr>  FLOOD MANAGEMENT PROGRAM </vt:lpstr>
      <vt:lpstr>  WATER SUPPLY AND CONSERVATION </vt:lpstr>
      <vt:lpstr>  WATER SUPPLY AND CONSERVATION </vt:lpstr>
      <vt:lpstr>  WATER SUPPLY AND CONSERVATION </vt:lpstr>
      <vt:lpstr>WHAT DOES THIS MEAN? </vt:lpstr>
      <vt:lpstr> WHY DO IT? </vt:lpstr>
      <vt:lpstr> WHY DO IT? </vt:lpstr>
      <vt:lpstr>Thank You </vt:lpstr>
      <vt:lpstr>Photo Contest Winnners</vt:lpstr>
      <vt:lpstr>Citizen of the Year Award - Clint Bunting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ISLAND SUSTAINABILITY </dc:title>
  <dc:creator>A B Reut</dc:creator>
  <cp:lastModifiedBy>A B Reut</cp:lastModifiedBy>
  <cp:revision>22</cp:revision>
  <dcterms:created xsi:type="dcterms:W3CDTF">2018-08-30T02:56:10Z</dcterms:created>
  <dcterms:modified xsi:type="dcterms:W3CDTF">2018-09-12T17:39:51Z</dcterms:modified>
</cp:coreProperties>
</file>