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60" y="-104"/>
      </p:cViewPr>
      <p:guideLst>
        <p:guide orient="horz" pos="2160"/>
        <p:guide pos="26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2E96-FAE2-8447-927E-DBA846B3CA79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CBE7-E5C7-C64F-8E12-0BF4173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7D10CEDF-C3C9-4FF6-89A3-6188845F4FF3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7091"/>
      </p:ext>
    </p:extLst>
  </p:cSld>
  <p:clrMapOvr>
    <a:masterClrMapping/>
  </p:clrMapOvr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1334"/>
      </p:ext>
    </p:extLst>
  </p:cSld>
  <p:clrMapOvr>
    <a:masterClrMapping/>
  </p:clrMapOvr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79569"/>
      </p:ext>
    </p:extLst>
  </p:cSld>
  <p:clrMapOvr>
    <a:masterClrMapping/>
  </p:clrMapOvr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5958"/>
      </p:ext>
    </p:extLst>
  </p:cSld>
  <p:clrMapOvr>
    <a:masterClrMapping/>
  </p:clrMapOvr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01245"/>
      </p:ext>
    </p:extLst>
  </p:cSld>
  <p:clrMapOvr>
    <a:masterClrMapping/>
  </p:clrMapOvr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2189"/>
      </p:ext>
    </p:extLst>
  </p:cSld>
  <p:clrMapOvr>
    <a:masterClrMapping/>
  </p:clrMapOvr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8636"/>
      </p:ext>
    </p:extLst>
  </p:cSld>
  <p:clrMapOvr>
    <a:masterClrMapping/>
  </p:clrMapOvr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068" y="274638"/>
            <a:ext cx="66647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7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57D2-520A-8244-93D5-CA058A8E8F3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4220" y="6356350"/>
            <a:ext cx="612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2072" y="6356350"/>
            <a:ext cx="1054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F387-4277-904E-93EA-BF649DDC29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POA LogoR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" y="172410"/>
            <a:ext cx="1286283" cy="12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xmlns:p14="http://schemas.microsoft.com/office/powerpoint/2010/main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600" b="1" i="1" kern="1200" cap="none" spc="0">
          <a:ln w="11430"/>
          <a:solidFill>
            <a:srgbClr val="0000FF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8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24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0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18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»"/>
        <a:defRPr sz="18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8757" y="12251"/>
            <a:ext cx="7205288" cy="168507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Since </a:t>
            </a: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September Meeting </a:t>
            </a:r>
            <a:r>
              <a:rPr lang="en-US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SHPOA</a:t>
            </a: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 emailed </a:t>
            </a:r>
          </a:p>
          <a:p>
            <a:pPr algn="ctr"/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 </a:t>
            </a: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Beach Blasts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</a:t>
            </a: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Members</a:t>
            </a:r>
            <a:endParaRPr lang="en-US" sz="2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97328"/>
            <a:ext cx="4038600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September (1)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</a:rPr>
              <a:t>Off Season Property Check</a:t>
            </a: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August (8)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Fall Meeting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Tasting Judges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Stone Harbor Museum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Parking Survey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Stone Harbor Water Supply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President’s Message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Photo Contest Voting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Fall Meeting Agenda</a:t>
            </a: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July (3)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President’s Message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Save the Turtles</a:t>
            </a:r>
          </a:p>
          <a:p>
            <a:pPr marL="171450" indent="-1714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July News</a:t>
            </a:r>
            <a:r>
              <a:rPr lang="en-US" sz="1200" dirty="0">
                <a:solidFill>
                  <a:srgbClr val="0000FF"/>
                </a:solidFill>
              </a:rPr>
              <a:t>	</a:t>
            </a:r>
            <a:endParaRPr lang="en-US" sz="1200" dirty="0" smtClean="0">
              <a:solidFill>
                <a:srgbClr val="0000FF"/>
              </a:solidFill>
            </a:endParaRP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June (5)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June News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Trustee Positions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2018 Photo Contest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Final Renewal Notice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Spring Meeting Topics</a:t>
            </a:r>
            <a:endParaRPr lang="en-US" sz="1200" b="1" dirty="0">
              <a:solidFill>
                <a:srgbClr val="0000FF"/>
              </a:solidFill>
            </a:endParaRP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May</a:t>
            </a:r>
            <a:r>
              <a:rPr lang="en-US" sz="1200" b="1" dirty="0">
                <a:solidFill>
                  <a:srgbClr val="0000FF"/>
                </a:solidFill>
              </a:rPr>
              <a:t> </a:t>
            </a:r>
            <a:r>
              <a:rPr lang="en-US" sz="1200" b="1" dirty="0" smtClean="0">
                <a:solidFill>
                  <a:srgbClr val="0000FF"/>
                </a:solidFill>
              </a:rPr>
              <a:t>(4)</a:t>
            </a:r>
            <a:r>
              <a:rPr lang="en-US" sz="1200" b="1" dirty="0">
                <a:solidFill>
                  <a:srgbClr val="0000FF"/>
                </a:solidFill>
              </a:rPr>
              <a:t>	</a:t>
            </a:r>
            <a:endParaRPr lang="en-US" sz="1200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Spring Meeting Agenda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>
                <a:solidFill>
                  <a:srgbClr val="0000FF"/>
                </a:solidFill>
              </a:rPr>
              <a:t>R</a:t>
            </a:r>
            <a:r>
              <a:rPr lang="en-US" sz="1200" dirty="0" smtClean="0">
                <a:solidFill>
                  <a:srgbClr val="0000FF"/>
                </a:solidFill>
              </a:rPr>
              <a:t>enewal Notice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President’s Message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National </a:t>
            </a:r>
            <a:r>
              <a:rPr lang="en-US" sz="1200" dirty="0">
                <a:solidFill>
                  <a:srgbClr val="0000FF"/>
                </a:solidFill>
              </a:rPr>
              <a:t>Hurricane Week				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>
                <a:solidFill>
                  <a:srgbClr val="0000FF"/>
                </a:solidFill>
              </a:rPr>
              <a:t>Flood Monitoring		</a:t>
            </a:r>
            <a:r>
              <a:rPr lang="en-US" sz="1200" dirty="0"/>
              <a:t>			</a:t>
            </a:r>
            <a:endParaRPr lang="en-US" sz="1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97154" y="1697328"/>
            <a:ext cx="3639281" cy="446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April (4)	</a:t>
            </a:r>
            <a:endParaRPr lang="en-US" sz="1200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>
                <a:solidFill>
                  <a:srgbClr val="0000FF"/>
                </a:solidFill>
              </a:rPr>
              <a:t>Dredging Update 			</a:t>
            </a:r>
            <a:endParaRPr lang="en-US" sz="1200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Ocean </a:t>
            </a:r>
            <a:r>
              <a:rPr lang="en-US" sz="1200" dirty="0">
                <a:solidFill>
                  <a:srgbClr val="0000FF"/>
                </a:solidFill>
              </a:rPr>
              <a:t>Clean-up 					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>
                <a:solidFill>
                  <a:srgbClr val="0000FF"/>
                </a:solidFill>
              </a:rPr>
              <a:t>Membership Renewal Solicitation-		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>
                <a:solidFill>
                  <a:srgbClr val="0000FF"/>
                </a:solidFill>
              </a:rPr>
              <a:t>2018 American Legion Memorial Day Parade</a:t>
            </a:r>
          </a:p>
          <a:p>
            <a:pPr>
              <a:buClr>
                <a:srgbClr val="800000"/>
              </a:buClr>
            </a:pPr>
            <a:endParaRPr lang="en-US" sz="1200" b="1" dirty="0" smtClean="0">
              <a:solidFill>
                <a:srgbClr val="0000FF"/>
              </a:solidFill>
            </a:endParaRP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March, 2018 (4)	</a:t>
            </a:r>
            <a:endParaRPr lang="en-US" sz="1200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March PRESIDENTS MEMO 	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Construction Ordinance Update 3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Special PRESIDENTS MEMO	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2017 Expired Memberships Drive </a:t>
            </a: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January2018 (5)	</a:t>
            </a:r>
            <a:endParaRPr lang="en-US" sz="1200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Shoreline			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Vital Communications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President’s Message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Updated Construction Ordinance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SHPOA Dredging Report</a:t>
            </a: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December, 2017 (2)	</a:t>
            </a:r>
            <a:endParaRPr lang="en-US" sz="1200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Island Sustainability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President's Message</a:t>
            </a:r>
          </a:p>
          <a:p>
            <a:pPr>
              <a:buClr>
                <a:srgbClr val="800000"/>
              </a:buClr>
            </a:pPr>
            <a:r>
              <a:rPr lang="en-US" sz="1200" b="1" dirty="0" smtClean="0">
                <a:solidFill>
                  <a:srgbClr val="0000FF"/>
                </a:solidFill>
              </a:rPr>
              <a:t>November, 2017 (1)</a:t>
            </a:r>
            <a:endParaRPr lang="en-US" sz="1200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Construction Ordinance Update</a:t>
            </a:r>
            <a:r>
              <a:rPr lang="en-US" sz="1600" dirty="0" smtClean="0">
                <a:solidFill>
                  <a:srgbClr val="0000FF"/>
                </a:solidFill>
              </a:rPr>
              <a:t>	 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1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xmlns:p14="http://schemas.microsoft.com/office/powerpoint/2010/main" advClick="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SHPOA - Keeps You Informed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n-US" sz="1800" dirty="0" smtClean="0"/>
              <a:t>Facebook</a:t>
            </a:r>
          </a:p>
          <a:p>
            <a:pPr lvl="1">
              <a:buClr>
                <a:srgbClr val="800000"/>
              </a:buClr>
            </a:pPr>
            <a:r>
              <a:rPr lang="en-US" sz="1400" dirty="0" smtClean="0"/>
              <a:t>Over 2500 “Likes”</a:t>
            </a:r>
          </a:p>
          <a:p>
            <a:pPr lvl="1">
              <a:buClr>
                <a:srgbClr val="800000"/>
              </a:buClr>
            </a:pPr>
            <a:r>
              <a:rPr lang="en-US" sz="1400" dirty="0" smtClean="0"/>
              <a:t>Reaching out to over 50,000 owners, visitors, friends and renters</a:t>
            </a:r>
          </a:p>
          <a:p>
            <a:pPr lvl="1">
              <a:buClr>
                <a:srgbClr val="800000"/>
              </a:buClr>
            </a:pPr>
            <a:r>
              <a:rPr lang="en-US" sz="1400" dirty="0" smtClean="0"/>
              <a:t>Updated Daily</a:t>
            </a:r>
          </a:p>
          <a:p>
            <a:pPr>
              <a:buClr>
                <a:srgbClr val="800000"/>
              </a:buClr>
            </a:pPr>
            <a:r>
              <a:rPr lang="en-US" sz="1800" dirty="0" smtClean="0"/>
              <a:t>Email Blasts</a:t>
            </a:r>
          </a:p>
          <a:p>
            <a:pPr lvl="1">
              <a:buClr>
                <a:srgbClr val="800000"/>
              </a:buClr>
            </a:pPr>
            <a:r>
              <a:rPr lang="en-US" sz="1400" dirty="0" smtClean="0"/>
              <a:t>President’s Messages, Parking Survey, News and information Borough Budget Analysis, Dredging, Survey Results, Flood Planning, Water Conservation, Council Meetings to Volunteers for Beach Clean-up</a:t>
            </a:r>
          </a:p>
          <a:p>
            <a:pPr>
              <a:buClr>
                <a:srgbClr val="800000"/>
              </a:buClr>
            </a:pPr>
            <a:r>
              <a:rPr lang="en-US" sz="1800" dirty="0" smtClean="0"/>
              <a:t>Website</a:t>
            </a:r>
          </a:p>
          <a:p>
            <a:pPr lvl="1">
              <a:buClr>
                <a:srgbClr val="800000"/>
              </a:buClr>
            </a:pPr>
            <a:r>
              <a:rPr lang="en-US" sz="1400" dirty="0"/>
              <a:t>Members Only  </a:t>
            </a:r>
            <a:r>
              <a:rPr lang="en-US" sz="1400" dirty="0" smtClean="0"/>
              <a:t>Access Coming Later This Year</a:t>
            </a:r>
            <a:endParaRPr lang="en-US" sz="1200" dirty="0"/>
          </a:p>
          <a:p>
            <a:pPr lvl="1">
              <a:buClr>
                <a:srgbClr val="800000"/>
              </a:buClr>
            </a:pPr>
            <a:r>
              <a:rPr lang="en-US" sz="1400" dirty="0" smtClean="0"/>
              <a:t>Ability for members to update their profiles</a:t>
            </a:r>
          </a:p>
          <a:p>
            <a:pPr lvl="1">
              <a:buClr>
                <a:srgbClr val="800000"/>
              </a:buClr>
            </a:pPr>
            <a:r>
              <a:rPr lang="en-US" sz="1400" dirty="0"/>
              <a:t>Online Membership </a:t>
            </a:r>
            <a:r>
              <a:rPr lang="en-US" sz="1400" dirty="0" smtClean="0"/>
              <a:t>Renewal with new Renewal Button</a:t>
            </a:r>
          </a:p>
          <a:p>
            <a:pPr lvl="2">
              <a:buClr>
                <a:srgbClr val="800000"/>
              </a:buClr>
            </a:pPr>
            <a:r>
              <a:rPr lang="en-US" sz="1400" dirty="0" smtClean="0"/>
              <a:t>Multi-year Membership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9,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Keeping Property Owners Informed </a:t>
            </a:r>
            <a:endParaRPr lang="en-US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A12-D556-F14E-B00C-894EC59B9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5673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27" y="20638"/>
            <a:ext cx="666473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to Update Your Password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9,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Keeping Property Owners Informed </a:t>
            </a:r>
            <a:endParaRPr lang="en-US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A12-D556-F14E-B00C-894EC59B93CD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11493" y="1575913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533" y="3890220"/>
            <a:ext cx="62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Upd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5398771"/>
            <a:ext cx="1117600" cy="825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1733" y="5607260"/>
            <a:ext cx="62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Prof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0" y="1153160"/>
            <a:ext cx="3251200" cy="2937115"/>
          </a:xfrm>
          <a:prstGeom prst="rect">
            <a:avLst/>
          </a:prstGeom>
        </p:spPr>
      </p:pic>
      <p:pic>
        <p:nvPicPr>
          <p:cNvPr id="5" name="Picture 4" descr="Passwo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5" y="3411220"/>
            <a:ext cx="4741334" cy="241046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Right Arrow 6"/>
          <p:cNvSpPr/>
          <p:nvPr/>
        </p:nvSpPr>
        <p:spPr>
          <a:xfrm rot="18328901">
            <a:off x="4207780" y="1797924"/>
            <a:ext cx="1327983" cy="2946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2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12900" y="274638"/>
            <a:ext cx="668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Stone </a:t>
            </a:r>
            <a:r>
              <a:rPr lang="en-US" dirty="0" smtClean="0">
                <a:solidFill>
                  <a:srgbClr val="000090"/>
                </a:solidFill>
              </a:rPr>
              <a:t> Harbor  </a:t>
            </a:r>
            <a:r>
              <a:rPr lang="en-US" dirty="0">
                <a:solidFill>
                  <a:srgbClr val="000090"/>
                </a:solidFill>
              </a:rPr>
              <a:t>Sustainability</a:t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551BEBA-BCFF-4AB1-94EF-076C4295F7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61" y="1781531"/>
            <a:ext cx="5664200" cy="44926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E2137C-491A-4D73-A4E5-AADBE20489B5}"/>
              </a:ext>
            </a:extLst>
          </p:cNvPr>
          <p:cNvSpPr txBox="1"/>
          <p:nvPr/>
        </p:nvSpPr>
        <p:spPr>
          <a:xfrm rot="17437990">
            <a:off x="1685769" y="3677939"/>
            <a:ext cx="247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Beach </a:t>
            </a:r>
            <a:r>
              <a:rPr lang="en-US" dirty="0"/>
              <a:t>Nourishment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ABCE7A-D7FA-4480-8815-0CFC23C86DAC}"/>
              </a:ext>
            </a:extLst>
          </p:cNvPr>
          <p:cNvSpPr txBox="1"/>
          <p:nvPr/>
        </p:nvSpPr>
        <p:spPr>
          <a:xfrm rot="16598476">
            <a:off x="2603453" y="4212048"/>
            <a:ext cx="31391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Bay </a:t>
            </a:r>
            <a:r>
              <a:rPr lang="en-US" sz="1600" dirty="0"/>
              <a:t>Dredging &amp; Maintenance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30F99F-F8CC-474B-91E4-BDAA1792481B}"/>
              </a:ext>
            </a:extLst>
          </p:cNvPr>
          <p:cNvSpPr txBox="1"/>
          <p:nvPr/>
        </p:nvSpPr>
        <p:spPr>
          <a:xfrm rot="4085688">
            <a:off x="5580859" y="3750613"/>
            <a:ext cx="2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Flood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ADE50D-F3C9-4C7E-9FC0-A976B5AEDAB3}"/>
              </a:ext>
            </a:extLst>
          </p:cNvPr>
          <p:cNvSpPr txBox="1"/>
          <p:nvPr/>
        </p:nvSpPr>
        <p:spPr>
          <a:xfrm rot="4795610">
            <a:off x="4794132" y="3737316"/>
            <a:ext cx="160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</a:t>
            </a:r>
            <a:r>
              <a:rPr lang="en-US" dirty="0"/>
              <a:t>Usage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1417638"/>
            <a:ext cx="2772841" cy="1392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1494" y="1331436"/>
            <a:ext cx="1359454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Our Homes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997888" y="5562600"/>
            <a:ext cx="8146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        Financial          Plan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4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xmlns:p14="http://schemas.microsoft.com/office/powerpoint/2010/main" spd="slow" advClick="0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PO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SHPOA.thmx</Template>
  <TotalTime>116</TotalTime>
  <Words>194</Words>
  <Application>Microsoft Macintosh PowerPoint</Application>
  <PresentationFormat>On-screen Show (4:3)</PresentationFormat>
  <Paragraphs>83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SHPOA</vt:lpstr>
      <vt:lpstr>PowerPoint Presentation</vt:lpstr>
      <vt:lpstr>SHPOA - Keeps You Informed</vt:lpstr>
      <vt:lpstr>How to Update Your Password</vt:lpstr>
      <vt:lpstr>Stone  Harbor  Sustainability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SHPOA - Keeps You Informed</dc:title>
  <dc:creator>A B Reut</dc:creator>
  <cp:lastModifiedBy>A B Reut</cp:lastModifiedBy>
  <cp:revision>14</cp:revision>
  <dcterms:created xsi:type="dcterms:W3CDTF">2018-05-21T17:29:11Z</dcterms:created>
  <dcterms:modified xsi:type="dcterms:W3CDTF">2018-09-12T17:29:03Z</dcterms:modified>
</cp:coreProperties>
</file>